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73" r:id="rId4"/>
    <p:sldId id="272" r:id="rId5"/>
    <p:sldId id="269" r:id="rId6"/>
    <p:sldId id="271" r:id="rId7"/>
    <p:sldId id="268" r:id="rId8"/>
    <p:sldId id="274" r:id="rId9"/>
    <p:sldId id="26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429" autoAdjust="0"/>
  </p:normalViewPr>
  <p:slideViewPr>
    <p:cSldViewPr>
      <p:cViewPr varScale="1">
        <p:scale>
          <a:sx n="55" d="100"/>
          <a:sy n="55" d="100"/>
        </p:scale>
        <p:origin x="18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2EED577-658E-46FA-B761-DD8DB087E5F3}" type="datetimeFigureOut">
              <a:rPr lang="en-GB" smtClean="0"/>
              <a:t>09/08/2018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7E8FF85-072A-4B56-B336-A91019C27F9D}" type="slidenum">
              <a:rPr lang="en-GB" smtClean="0"/>
              <a:t>‹#›</a:t>
            </a:fld>
            <a:endParaRPr lang="en-GB" dirty="0"/>
          </a:p>
        </p:txBody>
      </p:sp>
    </p:spTree>
    <p:extLst>
      <p:ext uri="{BB962C8B-B14F-4D97-AF65-F5344CB8AC3E}">
        <p14:creationId xmlns:p14="http://schemas.microsoft.com/office/powerpoint/2010/main" val="231098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for</a:t>
            </a:r>
            <a:r>
              <a:rPr lang="en-GB" baseline="0" dirty="0"/>
              <a:t> inviting us to present to you today – we would like to start with a big thank you for recognising our service in the shortlisting for this award</a:t>
            </a:r>
          </a:p>
          <a:p>
            <a:r>
              <a:rPr lang="en-GB" baseline="0" dirty="0"/>
              <a:t>My name is Anna Bernard, I am the Business Development Manager for Communitas Clinic and I will presenting to you today</a:t>
            </a:r>
          </a:p>
          <a:p>
            <a:r>
              <a:rPr lang="en-GB" baseline="0" dirty="0"/>
              <a:t>Dr </a:t>
            </a:r>
            <a:r>
              <a:rPr lang="en-GB" baseline="0" dirty="0" err="1"/>
              <a:t>Nilu</a:t>
            </a:r>
            <a:r>
              <a:rPr lang="en-GB" baseline="0" dirty="0"/>
              <a:t> Vajpeyi is the Clinical Director at Communitas Clinics - attended today to answer any clinical or commissioning questions that you have today  </a:t>
            </a:r>
            <a:endParaRPr lang="en-GB" dirty="0"/>
          </a:p>
        </p:txBody>
      </p:sp>
      <p:sp>
        <p:nvSpPr>
          <p:cNvPr id="4" name="Slide Number Placeholder 3"/>
          <p:cNvSpPr>
            <a:spLocks noGrp="1"/>
          </p:cNvSpPr>
          <p:nvPr>
            <p:ph type="sldNum" sz="quarter" idx="10"/>
          </p:nvPr>
        </p:nvSpPr>
        <p:spPr/>
        <p:txBody>
          <a:bodyPr/>
          <a:lstStyle/>
          <a:p>
            <a:fld id="{A7E8FF85-072A-4B56-B336-A91019C27F9D}" type="slidenum">
              <a:rPr lang="en-GB" smtClean="0"/>
              <a:t>1</a:t>
            </a:fld>
            <a:endParaRPr lang="en-GB" dirty="0"/>
          </a:p>
        </p:txBody>
      </p:sp>
    </p:spTree>
    <p:extLst>
      <p:ext uri="{BB962C8B-B14F-4D97-AF65-F5344CB8AC3E}">
        <p14:creationId xmlns:p14="http://schemas.microsoft.com/office/powerpoint/2010/main" val="3984150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2">
                    <a:lumMod val="75000"/>
                  </a:schemeClr>
                </a:solidFill>
              </a:rPr>
              <a:t>Thorough</a:t>
            </a:r>
            <a:r>
              <a:rPr lang="en-GB" baseline="0" dirty="0">
                <a:solidFill>
                  <a:schemeClr val="tx2">
                    <a:lumMod val="75000"/>
                  </a:schemeClr>
                </a:solidFill>
              </a:rPr>
              <a:t> engagement with patients, GP and trust consultants indicated………….</a:t>
            </a:r>
          </a:p>
          <a:p>
            <a:pPr marL="742950" lvl="1" indent="-285750">
              <a:buFont typeface="Arial" panose="020B0604020202020204" pitchFamily="34" charset="0"/>
              <a:buChar char="•"/>
            </a:pPr>
            <a:r>
              <a:rPr lang="en-GB" dirty="0">
                <a:solidFill>
                  <a:schemeClr val="tx2">
                    <a:lumMod val="75000"/>
                  </a:schemeClr>
                </a:solidFill>
              </a:rPr>
              <a:t>A large proportion of the GP workload is for patients presenting with anxiety about skin lesions </a:t>
            </a:r>
          </a:p>
          <a:p>
            <a:pPr marL="742950" lvl="1" indent="-285750">
              <a:buFont typeface="Arial" panose="020B0604020202020204" pitchFamily="34" charset="0"/>
              <a:buChar char="•"/>
            </a:pPr>
            <a:r>
              <a:rPr lang="en-GB" dirty="0">
                <a:solidFill>
                  <a:schemeClr val="tx2">
                    <a:lumMod val="75000"/>
                  </a:schemeClr>
                </a:solidFill>
              </a:rPr>
              <a:t>Local engagement with Consultants suggested a large increase in referral for diagnostic uncertainty </a:t>
            </a:r>
          </a:p>
          <a:p>
            <a:pPr marL="742950" lvl="1" indent="-285750">
              <a:buFont typeface="Arial" panose="020B0604020202020204" pitchFamily="34" charset="0"/>
              <a:buChar char="•"/>
            </a:pPr>
            <a:r>
              <a:rPr lang="en-GB" dirty="0">
                <a:solidFill>
                  <a:schemeClr val="tx2">
                    <a:lumMod val="75000"/>
                  </a:schemeClr>
                </a:solidFill>
              </a:rPr>
              <a:t>Patients wanted access to care that was closer to home, especially those living in rural areas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solidFill>
                <a:schemeClr val="tx2">
                  <a:lumMod val="7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GB" dirty="0">
                <a:solidFill>
                  <a:schemeClr val="tx2">
                    <a:lumMod val="75000"/>
                  </a:schemeClr>
                </a:solidFill>
              </a:rPr>
              <a:t>M</a:t>
            </a:r>
            <a:r>
              <a:rPr lang="en-GB" dirty="0"/>
              <a:t>alignant melanomas are is significantly higher than the national with</a:t>
            </a:r>
            <a:r>
              <a:rPr lang="en-GB" baseline="0" dirty="0"/>
              <a:t> </a:t>
            </a:r>
            <a:r>
              <a:rPr lang="en-GB" dirty="0"/>
              <a:t>21.0 per 100,000 compared to the national rate of 13.6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GB" dirty="0">
                <a:solidFill>
                  <a:schemeClr val="tx2">
                    <a:lumMod val="75000"/>
                  </a:schemeClr>
                </a:solidFill>
              </a:rPr>
              <a:t>Our service was designed to respond to these </a:t>
            </a:r>
            <a:r>
              <a:rPr lang="en-GB" dirty="0" err="1">
                <a:solidFill>
                  <a:schemeClr val="tx2">
                    <a:lumMod val="75000"/>
                  </a:schemeClr>
                </a:solidFill>
              </a:rPr>
              <a:t>indictaions</a:t>
            </a:r>
            <a:r>
              <a:rPr lang="en-GB" dirty="0">
                <a:solidFill>
                  <a:schemeClr val="tx2">
                    <a:lumMod val="75000"/>
                  </a:schemeClr>
                </a:solidFill>
              </a:rPr>
              <a:t> and improve the overall Dermatology offering within the borough.</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GB" baseline="0" dirty="0">
                <a:solidFill>
                  <a:schemeClr val="tx2">
                    <a:lumMod val="75000"/>
                  </a:schemeClr>
                </a:solidFill>
              </a:rPr>
              <a:t> It acts as a </a:t>
            </a:r>
            <a:r>
              <a:rPr lang="en-GB" dirty="0">
                <a:solidFill>
                  <a:schemeClr val="tx2">
                    <a:lumMod val="75000"/>
                  </a:schemeClr>
                </a:solidFill>
              </a:rPr>
              <a:t>as a safety net for suspicious lesions, facilitating the crucial fast tracking of patients to the cancer 2-week waiting list. (current wait times are anywhere up to 5 months under routine referral)</a:t>
            </a:r>
          </a:p>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GB" dirty="0">
              <a:solidFill>
                <a:schemeClr val="tx2">
                  <a:lumMod val="75000"/>
                </a:schemeClr>
              </a:solidFill>
            </a:endParaRPr>
          </a:p>
        </p:txBody>
      </p:sp>
      <p:sp>
        <p:nvSpPr>
          <p:cNvPr id="4" name="Slide Number Placeholder 3"/>
          <p:cNvSpPr>
            <a:spLocks noGrp="1"/>
          </p:cNvSpPr>
          <p:nvPr>
            <p:ph type="sldNum" sz="quarter" idx="10"/>
          </p:nvPr>
        </p:nvSpPr>
        <p:spPr/>
        <p:txBody>
          <a:bodyPr/>
          <a:lstStyle/>
          <a:p>
            <a:fld id="{A7E8FF85-072A-4B56-B336-A91019C27F9D}" type="slidenum">
              <a:rPr lang="en-GB" smtClean="0"/>
              <a:t>2</a:t>
            </a:fld>
            <a:endParaRPr lang="en-GB" dirty="0"/>
          </a:p>
        </p:txBody>
      </p:sp>
    </p:spTree>
    <p:extLst>
      <p:ext uri="{BB962C8B-B14F-4D97-AF65-F5344CB8AC3E}">
        <p14:creationId xmlns:p14="http://schemas.microsoft.com/office/powerpoint/2010/main" val="539574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endParaRPr lang="en-GB" dirty="0">
              <a:solidFill>
                <a:schemeClr val="tx2">
                  <a:lumMod val="75000"/>
                </a:schemeClr>
              </a:solidFill>
            </a:endParaRPr>
          </a:p>
        </p:txBody>
      </p:sp>
      <p:sp>
        <p:nvSpPr>
          <p:cNvPr id="4" name="Slide Number Placeholder 3"/>
          <p:cNvSpPr>
            <a:spLocks noGrp="1"/>
          </p:cNvSpPr>
          <p:nvPr>
            <p:ph type="sldNum" sz="quarter" idx="10"/>
          </p:nvPr>
        </p:nvSpPr>
        <p:spPr/>
        <p:txBody>
          <a:bodyPr/>
          <a:lstStyle/>
          <a:p>
            <a:fld id="{A7E8FF85-072A-4B56-B336-A91019C27F9D}" type="slidenum">
              <a:rPr lang="en-GB" smtClean="0"/>
              <a:t>3</a:t>
            </a:fld>
            <a:endParaRPr lang="en-GB" dirty="0"/>
          </a:p>
        </p:txBody>
      </p:sp>
    </p:spTree>
    <p:extLst>
      <p:ext uri="{BB962C8B-B14F-4D97-AF65-F5344CB8AC3E}">
        <p14:creationId xmlns:p14="http://schemas.microsoft.com/office/powerpoint/2010/main" val="53957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2">
                    <a:lumMod val="75000"/>
                  </a:schemeClr>
                </a:solidFill>
              </a:rPr>
              <a:t>We have designed bespoke software tailored</a:t>
            </a:r>
            <a:r>
              <a:rPr lang="en-GB" baseline="0" dirty="0">
                <a:solidFill>
                  <a:schemeClr val="tx2">
                    <a:lumMod val="75000"/>
                  </a:schemeClr>
                </a:solidFill>
              </a:rPr>
              <a:t> to the needs of this service specification and local GPs. We believe that our cutting edge, interactive referral technology  speaks for itself – this short video demonstrates how easy the system is to use whilst capturing high quality information to ensure that highest referral value without any impact to GP or patient resource. </a:t>
            </a:r>
          </a:p>
        </p:txBody>
      </p:sp>
      <p:sp>
        <p:nvSpPr>
          <p:cNvPr id="4" name="Slide Number Placeholder 3"/>
          <p:cNvSpPr>
            <a:spLocks noGrp="1"/>
          </p:cNvSpPr>
          <p:nvPr>
            <p:ph type="sldNum" sz="quarter" idx="10"/>
          </p:nvPr>
        </p:nvSpPr>
        <p:spPr/>
        <p:txBody>
          <a:bodyPr/>
          <a:lstStyle/>
          <a:p>
            <a:fld id="{A7E8FF85-072A-4B56-B336-A91019C27F9D}" type="slidenum">
              <a:rPr lang="en-GB" smtClean="0"/>
              <a:t>4</a:t>
            </a:fld>
            <a:endParaRPr lang="en-GB" dirty="0"/>
          </a:p>
        </p:txBody>
      </p:sp>
    </p:spTree>
    <p:extLst>
      <p:ext uri="{BB962C8B-B14F-4D97-AF65-F5344CB8AC3E}">
        <p14:creationId xmlns:p14="http://schemas.microsoft.com/office/powerpoint/2010/main" val="1655246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GB" dirty="0"/>
              <a:t>Ou</a:t>
            </a:r>
            <a:r>
              <a:rPr lang="en-GB" baseline="0" dirty="0"/>
              <a:t>r GP colleagues have been engagement throughout design, implementation and on-going delivery of this service. Feedback has been considered and acted upon to implement improvements to service design, referral pathways and equipment to ensure maximum utilisation and benefit to primary care education and condition management, examples include improvements to referral template and management plan wording, inclusion of specific imaging feedback. Single point of access for support calls and best practice referral management guidelines for administration within practices. </a:t>
            </a:r>
          </a:p>
          <a:p>
            <a:pPr marL="171450" indent="-171450">
              <a:buFont typeface="Arial" charset="0"/>
              <a:buChar char="•"/>
            </a:pPr>
            <a:endParaRPr lang="en-GB" baseline="0" dirty="0"/>
          </a:p>
          <a:p>
            <a:pPr marL="171450" indent="-171450">
              <a:buFont typeface="Arial" charset="0"/>
              <a:buChar char="•"/>
            </a:pPr>
            <a:r>
              <a:rPr lang="en-GB" baseline="0" dirty="0"/>
              <a:t>Referring GPs are provided with a full </a:t>
            </a:r>
            <a:r>
              <a:rPr lang="en-GB" baseline="0" dirty="0" err="1"/>
              <a:t>teledermoscopy</a:t>
            </a:r>
            <a:r>
              <a:rPr lang="en-GB" baseline="0" dirty="0"/>
              <a:t> report and management plan for every referral to support primary care management, with images, feedback and diagnosis advice side by side to provide the opportunity for reflective learning for each case</a:t>
            </a:r>
          </a:p>
          <a:p>
            <a:pPr marL="171450" indent="-171450">
              <a:buFont typeface="Arial" charset="0"/>
              <a:buChar char="•"/>
            </a:pPr>
            <a:r>
              <a:rPr lang="en-GB" baseline="0" dirty="0"/>
              <a:t>This innovative education network provides GPs with consistent development opportunities which counts towards GP reaccreditation points</a:t>
            </a:r>
          </a:p>
          <a:p>
            <a:pPr marL="171450" indent="-171450">
              <a:buFont typeface="Arial" charset="0"/>
              <a:buChar char="•"/>
            </a:pPr>
            <a:r>
              <a:rPr lang="en-GB" baseline="0" dirty="0"/>
              <a:t>GP satisfaction is consistently high with 90% of GP colleagues advising us that they would strongly recommend our service to colleagues or friends and that their dermatology knowledge has enhanced at a result of using our service</a:t>
            </a:r>
            <a:endParaRPr lang="en-GB" dirty="0"/>
          </a:p>
        </p:txBody>
      </p:sp>
      <p:sp>
        <p:nvSpPr>
          <p:cNvPr id="4" name="Slide Number Placeholder 3"/>
          <p:cNvSpPr>
            <a:spLocks noGrp="1"/>
          </p:cNvSpPr>
          <p:nvPr>
            <p:ph type="sldNum" sz="quarter" idx="10"/>
          </p:nvPr>
        </p:nvSpPr>
        <p:spPr/>
        <p:txBody>
          <a:bodyPr/>
          <a:lstStyle/>
          <a:p>
            <a:fld id="{A7E8FF85-072A-4B56-B336-A91019C27F9D}" type="slidenum">
              <a:rPr lang="en-GB" smtClean="0"/>
              <a:t>5</a:t>
            </a:fld>
            <a:endParaRPr lang="en-GB" dirty="0"/>
          </a:p>
        </p:txBody>
      </p:sp>
    </p:spTree>
    <p:extLst>
      <p:ext uri="{BB962C8B-B14F-4D97-AF65-F5344CB8AC3E}">
        <p14:creationId xmlns:p14="http://schemas.microsoft.com/office/powerpoint/2010/main" val="11282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Using accurate data compiled throughout service delivery and listening to valuable feedback from GP colleagues and trust consultants, we have worked together throughout service delivery to identify potential improvements to the Dermatology pathway. With Communitas</a:t>
            </a:r>
            <a:r>
              <a:rPr lang="en-GB" baseline="0" dirty="0"/>
              <a:t> and CCGs relationship putting quality of care at the top of our agenda.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The service has already been developed to include paediatrics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In response to a lack of local community provision  the CCG have recently commissioned primary care low risk BCC clinics these clinics further improve patient access to services and reduce waiting times to 4 weeks </a:t>
            </a:r>
          </a:p>
          <a:p>
            <a:pPr marL="0" indent="0">
              <a:buFont typeface="Arial" panose="020B0604020202020204" pitchFamily="34" charset="0"/>
              <a:buNone/>
            </a:pPr>
            <a:endParaRPr lang="en-GB"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solidFill>
                  <a:schemeClr val="tx2">
                    <a:lumMod val="75000"/>
                  </a:schemeClr>
                </a:solidFill>
              </a:rPr>
              <a:t>Our </a:t>
            </a:r>
            <a:r>
              <a:rPr lang="en-GB" dirty="0" err="1">
                <a:solidFill>
                  <a:schemeClr val="tx2">
                    <a:lumMod val="75000"/>
                  </a:schemeClr>
                </a:solidFill>
              </a:rPr>
              <a:t>ongoing</a:t>
            </a:r>
            <a:r>
              <a:rPr lang="en-GB" dirty="0">
                <a:solidFill>
                  <a:schemeClr val="tx2">
                    <a:lumMod val="75000"/>
                  </a:schemeClr>
                </a:solidFill>
              </a:rPr>
              <a:t> collaborative</a:t>
            </a:r>
            <a:r>
              <a:rPr lang="en-GB" baseline="0" dirty="0">
                <a:solidFill>
                  <a:schemeClr val="tx2">
                    <a:lumMod val="75000"/>
                  </a:schemeClr>
                </a:solidFill>
              </a:rPr>
              <a:t> vision for Dermatology within Surrey Downs </a:t>
            </a:r>
            <a:r>
              <a:rPr lang="en-GB" dirty="0">
                <a:solidFill>
                  <a:schemeClr val="tx2">
                    <a:lumMod val="75000"/>
                  </a:schemeClr>
                </a:solidFill>
              </a:rPr>
              <a:t>is to continue with an approach that segments the overall workload and utilises crucial skills in GPwSIs, specialist nurses and consultants to offer opportunities to improve the flow of patients and to create new and more effective models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solidFill>
                <a:schemeClr val="tx2">
                  <a:lumMod val="75000"/>
                </a:schemeClr>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solidFill>
                  <a:schemeClr val="tx2">
                    <a:lumMod val="75000"/>
                  </a:schemeClr>
                </a:solidFill>
              </a:rPr>
              <a:t>We are currently</a:t>
            </a:r>
            <a:r>
              <a:rPr lang="en-GB" baseline="0" dirty="0">
                <a:solidFill>
                  <a:schemeClr val="tx2">
                    <a:lumMod val="75000"/>
                  </a:schemeClr>
                </a:solidFill>
              </a:rPr>
              <a:t> developing a pilot for dermatological rashes that will provide similar rapid access to specialist advice supported by macro images upon referrals. This pilot will include network based educational clinics where patients can be treated jointly by their GP and supervising specialist Dermatologists – it is anticipated that this will reduce secondary care referrals by a further 40% and provide GP colleagues with practical development to fundamentally improve Dermatology care across the borough</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aseline="0" dirty="0">
              <a:solidFill>
                <a:schemeClr val="tx2">
                  <a:lumMod val="75000"/>
                </a:schemeClr>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aseline="0" dirty="0">
                <a:solidFill>
                  <a:schemeClr val="tx2">
                    <a:lumMod val="75000"/>
                  </a:schemeClr>
                </a:solidFill>
              </a:rPr>
              <a:t>We believe that the </a:t>
            </a:r>
            <a:r>
              <a:rPr lang="en-GB" baseline="0" dirty="0" err="1">
                <a:solidFill>
                  <a:schemeClr val="tx2">
                    <a:lumMod val="75000"/>
                  </a:schemeClr>
                </a:solidFill>
              </a:rPr>
              <a:t>teledermoscopy</a:t>
            </a:r>
            <a:r>
              <a:rPr lang="en-GB" baseline="0" dirty="0">
                <a:solidFill>
                  <a:schemeClr val="tx2">
                    <a:lumMod val="75000"/>
                  </a:schemeClr>
                </a:solidFill>
              </a:rPr>
              <a:t> service is a clear winner for the ‘Improving care with technology’ award not only because if it’s measurable quality outcomes delivered to date but also because of it’s scalability and future quality improvements it will deliver </a:t>
            </a:r>
            <a:endParaRPr lang="en-GB" dirty="0">
              <a:solidFill>
                <a:schemeClr val="tx2">
                  <a:lumMod val="75000"/>
                </a:schemeClr>
              </a:solidFill>
            </a:endParaRPr>
          </a:p>
          <a:p>
            <a:pPr marL="0" indent="0">
              <a:buFont typeface="Arial" panose="020B0604020202020204" pitchFamily="34" charset="0"/>
              <a:buNone/>
            </a:pPr>
            <a:endParaRPr lang="en-GB" baseline="0" dirty="0"/>
          </a:p>
        </p:txBody>
      </p:sp>
      <p:sp>
        <p:nvSpPr>
          <p:cNvPr id="4" name="Slide Number Placeholder 3"/>
          <p:cNvSpPr>
            <a:spLocks noGrp="1"/>
          </p:cNvSpPr>
          <p:nvPr>
            <p:ph type="sldNum" sz="quarter" idx="10"/>
          </p:nvPr>
        </p:nvSpPr>
        <p:spPr/>
        <p:txBody>
          <a:bodyPr/>
          <a:lstStyle/>
          <a:p>
            <a:fld id="{A7E8FF85-072A-4B56-B336-A91019C27F9D}" type="slidenum">
              <a:rPr lang="en-GB" smtClean="0"/>
              <a:t>6</a:t>
            </a:fld>
            <a:endParaRPr lang="en-GB" dirty="0"/>
          </a:p>
        </p:txBody>
      </p:sp>
    </p:spTree>
    <p:extLst>
      <p:ext uri="{BB962C8B-B14F-4D97-AF65-F5344CB8AC3E}">
        <p14:creationId xmlns:p14="http://schemas.microsoft.com/office/powerpoint/2010/main" val="154810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Current waiting times of 3-4 months for first outpatient appointment, this service provides patients with access to specialist Dermatology advice within 1 working day</a:t>
            </a:r>
          </a:p>
          <a:p>
            <a:r>
              <a:rPr lang="en-GB" dirty="0"/>
              <a:t>Individualised self management advice forms part of all </a:t>
            </a:r>
            <a:r>
              <a:rPr lang="en-GB" dirty="0" err="1"/>
              <a:t>teledermoscopy</a:t>
            </a:r>
            <a:r>
              <a:rPr lang="en-GB" dirty="0"/>
              <a:t> management plans including links to sun safety and mole check videos and patient information leaflets</a:t>
            </a:r>
          </a:p>
          <a:p>
            <a:r>
              <a:rPr lang="en-GB" dirty="0"/>
              <a:t>10% of referrals that would otherwise have been routinely</a:t>
            </a:r>
            <a:r>
              <a:rPr lang="en-GB" baseline="0" dirty="0"/>
              <a:t> referred to hospital are escalated to an urgent cancer pathway - reducing skin cancer RTT times by 88 days </a:t>
            </a:r>
          </a:p>
          <a:p>
            <a:endParaRPr lang="en-GB" baseline="0" dirty="0"/>
          </a:p>
          <a:p>
            <a:r>
              <a:rPr lang="en-GB" baseline="0" dirty="0"/>
              <a:t>Over 65% of patients……</a:t>
            </a:r>
            <a:endParaRPr lang="en-GB" dirty="0"/>
          </a:p>
        </p:txBody>
      </p:sp>
      <p:sp>
        <p:nvSpPr>
          <p:cNvPr id="4" name="Slide Number Placeholder 3"/>
          <p:cNvSpPr>
            <a:spLocks noGrp="1"/>
          </p:cNvSpPr>
          <p:nvPr>
            <p:ph type="sldNum" sz="quarter" idx="10"/>
          </p:nvPr>
        </p:nvSpPr>
        <p:spPr/>
        <p:txBody>
          <a:bodyPr/>
          <a:lstStyle/>
          <a:p>
            <a:fld id="{A7E8FF85-072A-4B56-B336-A91019C27F9D}" type="slidenum">
              <a:rPr lang="en-GB" smtClean="0"/>
              <a:t>7</a:t>
            </a:fld>
            <a:endParaRPr lang="en-GB" dirty="0"/>
          </a:p>
        </p:txBody>
      </p:sp>
    </p:spTree>
    <p:extLst>
      <p:ext uri="{BB962C8B-B14F-4D97-AF65-F5344CB8AC3E}">
        <p14:creationId xmlns:p14="http://schemas.microsoft.com/office/powerpoint/2010/main" val="1708523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E8FF85-072A-4B56-B336-A91019C27F9D}" type="slidenum">
              <a:rPr lang="en-GB" smtClean="0"/>
              <a:t>8</a:t>
            </a:fld>
            <a:endParaRPr lang="en-GB" dirty="0"/>
          </a:p>
        </p:txBody>
      </p:sp>
    </p:spTree>
    <p:extLst>
      <p:ext uri="{BB962C8B-B14F-4D97-AF65-F5344CB8AC3E}">
        <p14:creationId xmlns:p14="http://schemas.microsoft.com/office/powerpoint/2010/main" val="1708523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E8FF85-072A-4B56-B336-A91019C27F9D}" type="slidenum">
              <a:rPr lang="en-GB" smtClean="0"/>
              <a:t>9</a:t>
            </a:fld>
            <a:endParaRPr lang="en-GB" dirty="0"/>
          </a:p>
        </p:txBody>
      </p:sp>
    </p:spTree>
    <p:extLst>
      <p:ext uri="{BB962C8B-B14F-4D97-AF65-F5344CB8AC3E}">
        <p14:creationId xmlns:p14="http://schemas.microsoft.com/office/powerpoint/2010/main" val="32926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365505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1683175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245016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63039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215172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267387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3931344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148502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1475113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260931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17D5D2-C351-4D25-A14C-11498252C7EF}" type="datetimeFigureOut">
              <a:rPr lang="en-GB" smtClean="0"/>
              <a:t>09/08/2018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51D292B-6599-4EBB-8700-749810CD29FE}" type="slidenum">
              <a:rPr lang="en-GB" smtClean="0"/>
              <a:t>‹#›</a:t>
            </a:fld>
            <a:endParaRPr lang="en-GB" dirty="0"/>
          </a:p>
        </p:txBody>
      </p:sp>
    </p:spTree>
    <p:extLst>
      <p:ext uri="{BB962C8B-B14F-4D97-AF65-F5344CB8AC3E}">
        <p14:creationId xmlns:p14="http://schemas.microsoft.com/office/powerpoint/2010/main" val="108693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7D5D2-C351-4D25-A14C-11498252C7EF}" type="datetimeFigureOut">
              <a:rPr lang="en-GB" smtClean="0"/>
              <a:t>09/08/2018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D292B-6599-4EBB-8700-749810CD29FE}" type="slidenum">
              <a:rPr lang="en-GB" smtClean="0"/>
              <a:t>‹#›</a:t>
            </a:fld>
            <a:endParaRPr lang="en-GB" dirty="0"/>
          </a:p>
        </p:txBody>
      </p:sp>
    </p:spTree>
    <p:extLst>
      <p:ext uri="{BB962C8B-B14F-4D97-AF65-F5344CB8AC3E}">
        <p14:creationId xmlns:p14="http://schemas.microsoft.com/office/powerpoint/2010/main" val="685176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youtu.be/QffafT4rdGE"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8.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358" y="1284141"/>
            <a:ext cx="7772400" cy="1470025"/>
          </a:xfrm>
        </p:spPr>
        <p:txBody>
          <a:bodyPr>
            <a:normAutofit fontScale="90000"/>
          </a:bodyPr>
          <a:lstStyle/>
          <a:p>
            <a:br>
              <a:rPr lang="en-GB" dirty="0"/>
            </a:br>
            <a:br>
              <a:rPr lang="en-GB" dirty="0"/>
            </a:br>
            <a:br>
              <a:rPr lang="en-GB" dirty="0"/>
            </a:br>
            <a:r>
              <a:rPr lang="en-GB" dirty="0">
                <a:solidFill>
                  <a:srgbClr val="0070C0"/>
                </a:solidFill>
              </a:rPr>
              <a:t>Community Clinics </a:t>
            </a:r>
            <a:br>
              <a:rPr lang="en-GB" dirty="0">
                <a:solidFill>
                  <a:srgbClr val="0070C0"/>
                </a:solidFill>
              </a:rPr>
            </a:br>
            <a:r>
              <a:rPr lang="en-GB" dirty="0" err="1">
                <a:solidFill>
                  <a:srgbClr val="0070C0"/>
                </a:solidFill>
              </a:rPr>
              <a:t>Teledermoscopy</a:t>
            </a:r>
            <a:r>
              <a:rPr lang="en-GB" dirty="0">
                <a:solidFill>
                  <a:srgbClr val="0070C0"/>
                </a:solidFill>
              </a:rPr>
              <a:t> Service </a:t>
            </a:r>
            <a:br>
              <a:rPr lang="en-GB" dirty="0">
                <a:solidFill>
                  <a:srgbClr val="0070C0"/>
                </a:solidFill>
              </a:rPr>
            </a:br>
            <a:br>
              <a:rPr lang="en-GB" dirty="0">
                <a:solidFill>
                  <a:srgbClr val="0070C0"/>
                </a:solidFill>
              </a:rPr>
            </a:br>
            <a:br>
              <a:rPr lang="en-GB" dirty="0"/>
            </a:br>
            <a:endParaRPr lang="en-GB" sz="2200" dirty="0"/>
          </a:p>
        </p:txBody>
      </p:sp>
      <p:sp>
        <p:nvSpPr>
          <p:cNvPr id="7" name="Snip and Round Single Corner Rectangle 6"/>
          <p:cNvSpPr/>
          <p:nvPr/>
        </p:nvSpPr>
        <p:spPr>
          <a:xfrm rot="16200000">
            <a:off x="-36675" y="2005621"/>
            <a:ext cx="1905769" cy="288032"/>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Snip and Round Single Corner Rectangle 7"/>
          <p:cNvSpPr/>
          <p:nvPr/>
        </p:nvSpPr>
        <p:spPr>
          <a:xfrm rot="5400000">
            <a:off x="7361299" y="1990918"/>
            <a:ext cx="1905769" cy="288032"/>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1329407" y="4581128"/>
            <a:ext cx="6840760" cy="646331"/>
          </a:xfrm>
          <a:prstGeom prst="rect">
            <a:avLst/>
          </a:prstGeom>
          <a:noFill/>
        </p:spPr>
        <p:txBody>
          <a:bodyPr wrap="square" rtlCol="0">
            <a:spAutoFit/>
          </a:bodyPr>
          <a:lstStyle/>
          <a:p>
            <a:pPr algn="ctr"/>
            <a:r>
              <a:rPr lang="en-GB" dirty="0"/>
              <a:t>Anna Bernard, Business Development Manager, Communitas Clinics</a:t>
            </a:r>
            <a:br>
              <a:rPr lang="en-GB" dirty="0"/>
            </a:br>
            <a:endParaRPr lang="en-GB" dirty="0"/>
          </a:p>
        </p:txBody>
      </p:sp>
      <p:sp>
        <p:nvSpPr>
          <p:cNvPr id="4" name="TextBox 3"/>
          <p:cNvSpPr txBox="1"/>
          <p:nvPr/>
        </p:nvSpPr>
        <p:spPr>
          <a:xfrm>
            <a:off x="772193" y="3108208"/>
            <a:ext cx="7616231" cy="1938992"/>
          </a:xfrm>
          <a:prstGeom prst="rect">
            <a:avLst/>
          </a:prstGeom>
          <a:noFill/>
        </p:spPr>
        <p:txBody>
          <a:bodyPr wrap="square" rtlCol="0">
            <a:spAutoFit/>
          </a:bodyPr>
          <a:lstStyle/>
          <a:p>
            <a:pPr algn="ctr"/>
            <a:r>
              <a:rPr lang="en-GB" sz="3000" dirty="0">
                <a:solidFill>
                  <a:srgbClr val="0070C0"/>
                </a:solidFill>
              </a:rPr>
              <a:t>South East Dermatology Transformation and Sustainability</a:t>
            </a:r>
          </a:p>
          <a:p>
            <a:pPr algn="ctr"/>
            <a:r>
              <a:rPr lang="en-GB" sz="3000" dirty="0">
                <a:solidFill>
                  <a:srgbClr val="0070C0"/>
                </a:solidFill>
              </a:rPr>
              <a:t>Improving Care with Technology</a:t>
            </a:r>
          </a:p>
          <a:p>
            <a:pPr algn="ctr"/>
            <a:endParaRPr lang="en-GB" sz="3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202469"/>
            <a:ext cx="1728192" cy="779980"/>
          </a:xfrm>
          <a:prstGeom prst="rect">
            <a:avLst/>
          </a:prstGeom>
        </p:spPr>
      </p:pic>
    </p:spTree>
    <p:extLst>
      <p:ext uri="{BB962C8B-B14F-4D97-AF65-F5344CB8AC3E}">
        <p14:creationId xmlns:p14="http://schemas.microsoft.com/office/powerpoint/2010/main" val="32570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467544" y="1124744"/>
            <a:ext cx="2880320" cy="707886"/>
          </a:xfrm>
          <a:prstGeom prst="rect">
            <a:avLst/>
          </a:prstGeom>
          <a:noFill/>
        </p:spPr>
        <p:txBody>
          <a:bodyPr wrap="square" rtlCol="0">
            <a:spAutoFit/>
          </a:bodyPr>
          <a:lstStyle/>
          <a:p>
            <a:r>
              <a:rPr lang="en-GB" sz="4000" dirty="0">
                <a:solidFill>
                  <a:srgbClr val="0070C0"/>
                </a:solidFill>
              </a:rPr>
              <a:t>Background</a:t>
            </a:r>
            <a:r>
              <a:rPr lang="en-GB" sz="4000" dirty="0"/>
              <a:t> </a:t>
            </a:r>
          </a:p>
        </p:txBody>
      </p:sp>
      <p:sp>
        <p:nvSpPr>
          <p:cNvPr id="10" name="TextBox 9"/>
          <p:cNvSpPr txBox="1"/>
          <p:nvPr/>
        </p:nvSpPr>
        <p:spPr>
          <a:xfrm>
            <a:off x="467544" y="1844824"/>
            <a:ext cx="7230342" cy="3139321"/>
          </a:xfrm>
          <a:prstGeom prst="rect">
            <a:avLst/>
          </a:prstGeom>
          <a:noFill/>
        </p:spPr>
        <p:txBody>
          <a:bodyPr wrap="square" rtlCol="0">
            <a:spAutoFit/>
          </a:bodyPr>
          <a:lstStyle/>
          <a:p>
            <a:endParaRPr lang="en-GB" dirty="0">
              <a:solidFill>
                <a:srgbClr val="FF0000"/>
              </a:solidFill>
            </a:endParaRPr>
          </a:p>
          <a:p>
            <a:pPr marL="285750" indent="-285750">
              <a:buFont typeface="Arial" panose="020B0604020202020204" pitchFamily="34" charset="0"/>
              <a:buChar char="•"/>
            </a:pPr>
            <a:r>
              <a:rPr lang="en-GB" dirty="0">
                <a:solidFill>
                  <a:schemeClr val="tx2">
                    <a:lumMod val="75000"/>
                  </a:schemeClr>
                </a:solidFill>
              </a:rPr>
              <a:t>A large proportion of the GP workload is for patients presenting with anxiety about skin lesions </a:t>
            </a:r>
          </a:p>
          <a:p>
            <a:pPr marL="285750" indent="-285750">
              <a:buFont typeface="Arial" panose="020B0604020202020204" pitchFamily="34" charset="0"/>
              <a:buChar char="•"/>
            </a:pPr>
            <a:r>
              <a:rPr lang="en-GB" dirty="0">
                <a:solidFill>
                  <a:schemeClr val="tx2">
                    <a:lumMod val="75000"/>
                  </a:schemeClr>
                </a:solidFill>
              </a:rPr>
              <a:t>Local engagement with Consultants suggested a large increase in referral for diagnostic uncertainty </a:t>
            </a:r>
          </a:p>
          <a:p>
            <a:pPr marL="285750" indent="-285750">
              <a:buFont typeface="Arial" panose="020B0604020202020204" pitchFamily="34" charset="0"/>
              <a:buChar char="•"/>
            </a:pPr>
            <a:r>
              <a:rPr lang="en-GB" dirty="0">
                <a:solidFill>
                  <a:schemeClr val="tx2">
                    <a:lumMod val="75000"/>
                  </a:schemeClr>
                </a:solidFill>
              </a:rPr>
              <a:t>Patients wanted access to care that was closer to home, especially those living in rural areas</a:t>
            </a:r>
          </a:p>
          <a:p>
            <a:pPr marL="285750" indent="-285750">
              <a:buFont typeface="Arial" panose="020B0604020202020204" pitchFamily="34" charset="0"/>
              <a:buChar char="•"/>
            </a:pPr>
            <a:r>
              <a:rPr lang="en-GB" dirty="0">
                <a:solidFill>
                  <a:schemeClr val="tx2">
                    <a:lumMod val="75000"/>
                  </a:schemeClr>
                </a:solidFill>
              </a:rPr>
              <a:t>Surrey downs is an outlier for Malignant Melanoma, our service acts as a safety net for suspicious lesions, facilitating the crucial fast tracking of patients to the cancer 2-week waiting list (current wait times are anywhere up to 5 months under routine referral).</a:t>
            </a:r>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2034732" y="3338990"/>
            <a:ext cx="4536506" cy="10801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02469"/>
            <a:ext cx="1728192" cy="779980"/>
          </a:xfrm>
          <a:prstGeom prst="rect">
            <a:avLst/>
          </a:prstGeom>
        </p:spPr>
      </p:pic>
    </p:spTree>
    <p:extLst>
      <p:ext uri="{BB962C8B-B14F-4D97-AF65-F5344CB8AC3E}">
        <p14:creationId xmlns:p14="http://schemas.microsoft.com/office/powerpoint/2010/main" val="192419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467544" y="1124744"/>
            <a:ext cx="2880320" cy="707886"/>
          </a:xfrm>
          <a:prstGeom prst="rect">
            <a:avLst/>
          </a:prstGeom>
          <a:noFill/>
        </p:spPr>
        <p:txBody>
          <a:bodyPr wrap="square" rtlCol="0">
            <a:spAutoFit/>
          </a:bodyPr>
          <a:lstStyle/>
          <a:p>
            <a:r>
              <a:rPr lang="en-GB" sz="4000" dirty="0">
                <a:solidFill>
                  <a:srgbClr val="0070C0"/>
                </a:solidFill>
              </a:rPr>
              <a:t>Challenges </a:t>
            </a:r>
            <a:r>
              <a:rPr lang="en-GB" sz="4000" dirty="0"/>
              <a:t> </a:t>
            </a:r>
          </a:p>
        </p:txBody>
      </p:sp>
      <p:sp>
        <p:nvSpPr>
          <p:cNvPr id="10" name="TextBox 9"/>
          <p:cNvSpPr txBox="1"/>
          <p:nvPr/>
        </p:nvSpPr>
        <p:spPr>
          <a:xfrm>
            <a:off x="467544" y="1844824"/>
            <a:ext cx="7230342" cy="2308324"/>
          </a:xfrm>
          <a:prstGeom prst="rect">
            <a:avLst/>
          </a:prstGeom>
          <a:noFill/>
        </p:spPr>
        <p:txBody>
          <a:bodyPr wrap="square" rtlCol="0">
            <a:spAutoFit/>
          </a:bodyPr>
          <a:lstStyle/>
          <a:p>
            <a:endParaRPr lang="en-GB" dirty="0">
              <a:solidFill>
                <a:srgbClr val="FF0000"/>
              </a:solidFill>
            </a:endParaRPr>
          </a:p>
          <a:p>
            <a:pPr marL="285750" indent="-285750">
              <a:buFont typeface="Arial" panose="020B0604020202020204" pitchFamily="34" charset="0"/>
              <a:buChar char="•"/>
            </a:pPr>
            <a:r>
              <a:rPr lang="en-GB" dirty="0">
                <a:solidFill>
                  <a:schemeClr val="tx2">
                    <a:lumMod val="75000"/>
                  </a:schemeClr>
                </a:solidFill>
              </a:rPr>
              <a:t>Resistance from GPs regarding technology </a:t>
            </a:r>
          </a:p>
          <a:p>
            <a:pPr marL="285750" indent="-285750">
              <a:buFont typeface="Arial" panose="020B0604020202020204" pitchFamily="34" charset="0"/>
              <a:buChar char="•"/>
            </a:pPr>
            <a:r>
              <a:rPr lang="en-GB" dirty="0">
                <a:solidFill>
                  <a:schemeClr val="tx2">
                    <a:lumMod val="75000"/>
                  </a:schemeClr>
                </a:solidFill>
              </a:rPr>
              <a:t>Resistance regarding time required and perceived additional work load</a:t>
            </a:r>
          </a:p>
          <a:p>
            <a:pPr marL="285750" indent="-285750">
              <a:buFont typeface="Arial" panose="020B0604020202020204" pitchFamily="34" charset="0"/>
              <a:buChar char="•"/>
            </a:pPr>
            <a:r>
              <a:rPr lang="en-GB" dirty="0">
                <a:solidFill>
                  <a:schemeClr val="tx2">
                    <a:lumMod val="75000"/>
                  </a:schemeClr>
                </a:solidFill>
              </a:rPr>
              <a:t>New provider from out of borough </a:t>
            </a:r>
          </a:p>
          <a:p>
            <a:pPr marL="285750" indent="-285750">
              <a:buFont typeface="Arial" panose="020B0604020202020204" pitchFamily="34" charset="0"/>
              <a:buChar char="•"/>
            </a:pPr>
            <a:r>
              <a:rPr lang="en-GB" dirty="0">
                <a:solidFill>
                  <a:schemeClr val="tx2">
                    <a:lumMod val="75000"/>
                  </a:schemeClr>
                </a:solidFill>
              </a:rPr>
              <a:t>Trust from secondary care clinicians</a:t>
            </a:r>
          </a:p>
          <a:p>
            <a:pPr marL="285750" indent="-285750">
              <a:buFont typeface="Arial" panose="020B0604020202020204" pitchFamily="34" charset="0"/>
              <a:buChar char="•"/>
            </a:pPr>
            <a:r>
              <a:rPr lang="en-GB" dirty="0">
                <a:solidFill>
                  <a:schemeClr val="tx2">
                    <a:lumMod val="75000"/>
                  </a:schemeClr>
                </a:solidFill>
              </a:rPr>
              <a:t>Concerns from secondary care regarding demand reduction </a:t>
            </a:r>
          </a:p>
          <a:p>
            <a:pPr marL="285750" indent="-285750">
              <a:buFont typeface="Arial" panose="020B0604020202020204" pitchFamily="34" charset="0"/>
              <a:buChar char="•"/>
            </a:pPr>
            <a:endParaRPr lang="en-GB" dirty="0">
              <a:solidFill>
                <a:schemeClr val="tx2">
                  <a:lumMod val="75000"/>
                </a:schemeClr>
              </a:solidFill>
            </a:endParaRPr>
          </a:p>
          <a:p>
            <a:pPr marL="285750" indent="-285750">
              <a:buFont typeface="Arial" panose="020B0604020202020204" pitchFamily="34" charset="0"/>
              <a:buChar char="•"/>
            </a:pPr>
            <a:endParaRPr lang="en-GB" dirty="0">
              <a:solidFill>
                <a:schemeClr val="tx2">
                  <a:lumMod val="75000"/>
                </a:schemeClr>
              </a:solidFill>
            </a:endParaRPr>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2034732" y="3338990"/>
            <a:ext cx="4536506" cy="10801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02469"/>
            <a:ext cx="1728192" cy="779980"/>
          </a:xfrm>
          <a:prstGeom prst="rect">
            <a:avLst/>
          </a:prstGeom>
        </p:spPr>
      </p:pic>
    </p:spTree>
    <p:extLst>
      <p:ext uri="{BB962C8B-B14F-4D97-AF65-F5344CB8AC3E}">
        <p14:creationId xmlns:p14="http://schemas.microsoft.com/office/powerpoint/2010/main" val="3257465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518587" y="801452"/>
            <a:ext cx="7303387" cy="954107"/>
          </a:xfrm>
          <a:prstGeom prst="rect">
            <a:avLst/>
          </a:prstGeom>
          <a:noFill/>
        </p:spPr>
        <p:txBody>
          <a:bodyPr wrap="square" rtlCol="0">
            <a:spAutoFit/>
          </a:bodyPr>
          <a:lstStyle/>
          <a:p>
            <a:r>
              <a:rPr lang="en-GB" sz="2400" dirty="0">
                <a:solidFill>
                  <a:srgbClr val="0070C0"/>
                </a:solidFill>
              </a:rPr>
              <a:t>Truly streamlined, interactive software</a:t>
            </a:r>
          </a:p>
          <a:p>
            <a:pPr marL="342900" indent="-342900">
              <a:buFont typeface="Arial" panose="020B0604020202020204" pitchFamily="34" charset="0"/>
              <a:buChar char="•"/>
            </a:pPr>
            <a:r>
              <a:rPr lang="en-GB" sz="1600" dirty="0">
                <a:solidFill>
                  <a:srgbClr val="0070C0"/>
                </a:solidFill>
              </a:rPr>
              <a:t>Bespoke tailored software</a:t>
            </a:r>
          </a:p>
          <a:p>
            <a:pPr marL="342900" indent="-342900">
              <a:buFont typeface="Arial" panose="020B0604020202020204" pitchFamily="34" charset="0"/>
              <a:buChar char="•"/>
            </a:pPr>
            <a:r>
              <a:rPr lang="en-GB" sz="1600" dirty="0">
                <a:solidFill>
                  <a:srgbClr val="0070C0"/>
                </a:solidFill>
              </a:rPr>
              <a:t>The Latest Dermatoscopic technology </a:t>
            </a:r>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136870" y="1030800"/>
            <a:ext cx="527209" cy="92725"/>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864" y="116632"/>
            <a:ext cx="1568689" cy="707992"/>
          </a:xfrm>
          <a:prstGeom prst="rect">
            <a:avLst/>
          </a:prstGeom>
        </p:spPr>
      </p:pic>
      <p:sp>
        <p:nvSpPr>
          <p:cNvPr id="2" name="TextBox 1">
            <a:extLst>
              <a:ext uri="{FF2B5EF4-FFF2-40B4-BE49-F238E27FC236}">
                <a16:creationId xmlns:a16="http://schemas.microsoft.com/office/drawing/2014/main" id="{DFDC93BE-01B9-44E2-B802-58AF8931416D}"/>
              </a:ext>
            </a:extLst>
          </p:cNvPr>
          <p:cNvSpPr txBox="1"/>
          <p:nvPr/>
        </p:nvSpPr>
        <p:spPr>
          <a:xfrm>
            <a:off x="1775176" y="2562869"/>
            <a:ext cx="5593648" cy="2308324"/>
          </a:xfrm>
          <a:prstGeom prst="rect">
            <a:avLst/>
          </a:prstGeom>
          <a:noFill/>
        </p:spPr>
        <p:txBody>
          <a:bodyPr wrap="square" rtlCol="0">
            <a:spAutoFit/>
          </a:bodyPr>
          <a:lstStyle/>
          <a:p>
            <a:pPr algn="ctr"/>
            <a:r>
              <a:rPr lang="en-GB" sz="4800" b="1" dirty="0"/>
              <a:t>Watch Our Demonstration Video </a:t>
            </a:r>
            <a:r>
              <a:rPr lang="en-GB" sz="4800" b="1" dirty="0">
                <a:hlinkClick r:id="rId5"/>
              </a:rPr>
              <a:t>Here</a:t>
            </a:r>
            <a:endParaRPr lang="en-GB" sz="4800" b="1" dirty="0"/>
          </a:p>
        </p:txBody>
      </p:sp>
    </p:spTree>
    <p:extLst>
      <p:ext uri="{BB962C8B-B14F-4D97-AF65-F5344CB8AC3E}">
        <p14:creationId xmlns:p14="http://schemas.microsoft.com/office/powerpoint/2010/main" val="103550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601519" y="808686"/>
            <a:ext cx="7344816" cy="707886"/>
          </a:xfrm>
          <a:prstGeom prst="rect">
            <a:avLst/>
          </a:prstGeom>
          <a:noFill/>
        </p:spPr>
        <p:txBody>
          <a:bodyPr wrap="square" rtlCol="0">
            <a:spAutoFit/>
          </a:bodyPr>
          <a:lstStyle/>
          <a:p>
            <a:r>
              <a:rPr lang="en-GB" sz="4000" dirty="0">
                <a:solidFill>
                  <a:srgbClr val="0070C0"/>
                </a:solidFill>
              </a:rPr>
              <a:t>GP engagement &amp; education</a:t>
            </a:r>
            <a:endParaRPr lang="en-GB" sz="4000" dirty="0"/>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61288" y="1193506"/>
            <a:ext cx="913651" cy="14401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E17C9F52-41FB-49F5-8D43-9DF42028551D}"/>
              </a:ext>
            </a:extLst>
          </p:cNvPr>
          <p:cNvSpPr txBox="1"/>
          <p:nvPr/>
        </p:nvSpPr>
        <p:spPr>
          <a:xfrm>
            <a:off x="323530" y="2132856"/>
            <a:ext cx="8165720" cy="4247317"/>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2">
                    <a:lumMod val="75000"/>
                  </a:schemeClr>
                </a:solidFill>
              </a:rPr>
              <a:t>Regular engagement and support:</a:t>
            </a:r>
          </a:p>
          <a:p>
            <a:pPr marL="742950" lvl="1" indent="-285750">
              <a:buFont typeface="Arial" panose="020B0604020202020204" pitchFamily="34" charset="0"/>
              <a:buChar char="•"/>
            </a:pPr>
            <a:r>
              <a:rPr lang="en-GB" dirty="0">
                <a:solidFill>
                  <a:schemeClr val="tx2">
                    <a:lumMod val="75000"/>
                  </a:schemeClr>
                </a:solidFill>
              </a:rPr>
              <a:t>Informed Software design</a:t>
            </a:r>
          </a:p>
          <a:p>
            <a:pPr marL="742950" lvl="1" indent="-285750">
              <a:buFont typeface="Arial" panose="020B0604020202020204" pitchFamily="34" charset="0"/>
              <a:buChar char="•"/>
            </a:pPr>
            <a:r>
              <a:rPr lang="en-GB" dirty="0">
                <a:solidFill>
                  <a:schemeClr val="tx2">
                    <a:lumMod val="75000"/>
                  </a:schemeClr>
                </a:solidFill>
              </a:rPr>
              <a:t>Support helpline pathway improvements </a:t>
            </a:r>
          </a:p>
          <a:p>
            <a:pPr marL="742950" lvl="1" indent="-285750">
              <a:buFont typeface="Arial" panose="020B0604020202020204" pitchFamily="34" charset="0"/>
              <a:buChar char="•"/>
            </a:pPr>
            <a:r>
              <a:rPr lang="en-GB" dirty="0">
                <a:solidFill>
                  <a:schemeClr val="tx2">
                    <a:lumMod val="75000"/>
                  </a:schemeClr>
                </a:solidFill>
              </a:rPr>
              <a:t>In house GP referral management processes</a:t>
            </a:r>
          </a:p>
          <a:p>
            <a:pPr marL="285750" indent="-285750">
              <a:buFont typeface="Arial" panose="020B0604020202020204" pitchFamily="34" charset="0"/>
              <a:buChar char="•"/>
            </a:pPr>
            <a:r>
              <a:rPr lang="en-GB" dirty="0">
                <a:solidFill>
                  <a:schemeClr val="tx2">
                    <a:lumMod val="75000"/>
                  </a:schemeClr>
                </a:solidFill>
              </a:rPr>
              <a:t>Timely support and specialist advice to improve Dermatology confidence within GP colleagues</a:t>
            </a:r>
          </a:p>
          <a:p>
            <a:pPr marL="285750" indent="-285750">
              <a:buFont typeface="Arial" panose="020B0604020202020204" pitchFamily="34" charset="0"/>
              <a:buChar char="•"/>
            </a:pPr>
            <a:r>
              <a:rPr lang="en-GB" dirty="0">
                <a:solidFill>
                  <a:schemeClr val="tx2">
                    <a:lumMod val="75000"/>
                  </a:schemeClr>
                </a:solidFill>
              </a:rPr>
              <a:t>Individualised, specific education provided for each and every referral</a:t>
            </a:r>
          </a:p>
          <a:p>
            <a:pPr marL="285750" indent="-285750">
              <a:buFont typeface="Arial" panose="020B0604020202020204" pitchFamily="34" charset="0"/>
              <a:buChar char="•"/>
            </a:pPr>
            <a:r>
              <a:rPr lang="en-GB" dirty="0">
                <a:solidFill>
                  <a:schemeClr val="tx2">
                    <a:lumMod val="75000"/>
                  </a:schemeClr>
                </a:solidFill>
              </a:rPr>
              <a:t>An education network provided by specialists to local clinicians, that count towards GP reaccreditation points</a:t>
            </a:r>
          </a:p>
          <a:p>
            <a:pPr marL="285750" indent="-285750">
              <a:buFont typeface="Arial" panose="020B0604020202020204" pitchFamily="34" charset="0"/>
              <a:buChar char="•"/>
            </a:pPr>
            <a:r>
              <a:rPr lang="en-GB" dirty="0">
                <a:solidFill>
                  <a:schemeClr val="tx2">
                    <a:lumMod val="75000"/>
                  </a:schemeClr>
                </a:solidFill>
              </a:rPr>
              <a:t>GP satisfaction </a:t>
            </a:r>
          </a:p>
          <a:p>
            <a:pPr marL="742950" lvl="1" indent="-285750">
              <a:buFont typeface="Arial" panose="020B0604020202020204" pitchFamily="34" charset="0"/>
              <a:buChar char="•"/>
            </a:pPr>
            <a:r>
              <a:rPr lang="en-GB" dirty="0">
                <a:solidFill>
                  <a:schemeClr val="tx2">
                    <a:lumMod val="75000"/>
                  </a:schemeClr>
                </a:solidFill>
              </a:rPr>
              <a:t>90% of GPs would strongly recommended this service to a colleague or friend</a:t>
            </a:r>
          </a:p>
          <a:p>
            <a:pPr marL="742950" lvl="1" indent="-285750">
              <a:buFont typeface="Arial" panose="020B0604020202020204" pitchFamily="34" charset="0"/>
              <a:buChar char="•"/>
            </a:pPr>
            <a:r>
              <a:rPr lang="en-GB" dirty="0">
                <a:solidFill>
                  <a:schemeClr val="tx2">
                    <a:lumMod val="75000"/>
                  </a:schemeClr>
                </a:solidFill>
              </a:rPr>
              <a:t>90% of GPs told us that their dermatology knowledge has enhanced from using this service </a:t>
            </a:r>
          </a:p>
          <a:p>
            <a:pPr marL="285750" indent="-285750">
              <a:buFont typeface="Arial" panose="020B0604020202020204" pitchFamily="34" charset="0"/>
              <a:buChar char="•"/>
            </a:pPr>
            <a:endParaRPr lang="en-GB" dirty="0"/>
          </a:p>
          <a:p>
            <a:endParaRPr lang="en-GB" dirty="0"/>
          </a:p>
        </p:txBody>
      </p:sp>
      <p:pic>
        <p:nvPicPr>
          <p:cNvPr id="10" name="Picture 6" descr="Image result for education">
            <a:extLst>
              <a:ext uri="{FF2B5EF4-FFF2-40B4-BE49-F238E27FC236}">
                <a16:creationId xmlns:a16="http://schemas.microsoft.com/office/drawing/2014/main" id="{443AA0A1-7D60-4005-A3A4-BD0A7B398A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5366" y="808686"/>
            <a:ext cx="2164504" cy="144962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202469"/>
            <a:ext cx="1343187" cy="606217"/>
          </a:xfrm>
          <a:prstGeom prst="rect">
            <a:avLst/>
          </a:prstGeom>
        </p:spPr>
      </p:pic>
    </p:spTree>
    <p:extLst>
      <p:ext uri="{BB962C8B-B14F-4D97-AF65-F5344CB8AC3E}">
        <p14:creationId xmlns:p14="http://schemas.microsoft.com/office/powerpoint/2010/main" val="89161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683568" y="1491443"/>
            <a:ext cx="7344816" cy="707886"/>
          </a:xfrm>
          <a:prstGeom prst="rect">
            <a:avLst/>
          </a:prstGeom>
          <a:noFill/>
        </p:spPr>
        <p:txBody>
          <a:bodyPr wrap="square" rtlCol="0">
            <a:spAutoFit/>
          </a:bodyPr>
          <a:lstStyle/>
          <a:p>
            <a:r>
              <a:rPr lang="en-GB" sz="4000" dirty="0">
                <a:solidFill>
                  <a:srgbClr val="0070C0"/>
                </a:solidFill>
              </a:rPr>
              <a:t>True collaboration </a:t>
            </a:r>
            <a:endParaRPr lang="en-GB" sz="4000" dirty="0"/>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61288" y="1723122"/>
            <a:ext cx="913651" cy="14401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52" name="Picture 4" descr="Related image">
            <a:extLst>
              <a:ext uri="{FF2B5EF4-FFF2-40B4-BE49-F238E27FC236}">
                <a16:creationId xmlns:a16="http://schemas.microsoft.com/office/drawing/2014/main" id="{559A77D2-52F3-4156-9088-BC8918E8512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5347" y="979140"/>
            <a:ext cx="2664296" cy="199738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B6D139CE-3F27-4F29-ACEF-28C36EC6C96F}"/>
              </a:ext>
            </a:extLst>
          </p:cNvPr>
          <p:cNvSpPr txBox="1"/>
          <p:nvPr/>
        </p:nvSpPr>
        <p:spPr>
          <a:xfrm>
            <a:off x="323530" y="2976528"/>
            <a:ext cx="8165720" cy="2308324"/>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2">
                    <a:lumMod val="75000"/>
                  </a:schemeClr>
                </a:solidFill>
              </a:rPr>
              <a:t>CCG and Provider relationship put care quality at the top of agenda throughout </a:t>
            </a:r>
          </a:p>
          <a:p>
            <a:pPr marL="285750" indent="-285750">
              <a:buFont typeface="Arial" panose="020B0604020202020204" pitchFamily="34" charset="0"/>
              <a:buChar char="•"/>
            </a:pPr>
            <a:r>
              <a:rPr lang="en-GB" dirty="0">
                <a:solidFill>
                  <a:schemeClr val="tx2">
                    <a:lumMod val="75000"/>
                  </a:schemeClr>
                </a:solidFill>
              </a:rPr>
              <a:t>Inclusion of Children in the pathway</a:t>
            </a:r>
          </a:p>
          <a:p>
            <a:pPr marL="285750" indent="-285750">
              <a:buFont typeface="Arial" panose="020B0604020202020204" pitchFamily="34" charset="0"/>
              <a:buChar char="•"/>
            </a:pPr>
            <a:r>
              <a:rPr lang="en-GB" dirty="0">
                <a:solidFill>
                  <a:schemeClr val="tx2">
                    <a:lumMod val="75000"/>
                  </a:schemeClr>
                </a:solidFill>
              </a:rPr>
              <a:t>Introduction of primary care low risk BCC clinics </a:t>
            </a:r>
          </a:p>
          <a:p>
            <a:endParaRPr lang="en-GB" dirty="0">
              <a:solidFill>
                <a:schemeClr val="tx2">
                  <a:lumMod val="75000"/>
                </a:schemeClr>
              </a:solidFill>
            </a:endParaRPr>
          </a:p>
          <a:p>
            <a:pPr marL="285750" indent="-285750">
              <a:buFont typeface="Arial" panose="020B0604020202020204" pitchFamily="34" charset="0"/>
              <a:buChar char="•"/>
            </a:pPr>
            <a:r>
              <a:rPr lang="en-GB" dirty="0">
                <a:solidFill>
                  <a:schemeClr val="tx2">
                    <a:lumMod val="75000"/>
                  </a:schemeClr>
                </a:solidFill>
              </a:rPr>
              <a:t>On going collaborative vision for Dermatology within Surrey Downs </a:t>
            </a:r>
          </a:p>
          <a:p>
            <a:pPr marL="285750" indent="-285750">
              <a:buFont typeface="Arial" panose="020B0604020202020204" pitchFamily="34" charset="0"/>
              <a:buChar char="•"/>
            </a:pPr>
            <a:r>
              <a:rPr lang="en-GB" dirty="0">
                <a:solidFill>
                  <a:schemeClr val="tx2">
                    <a:lumMod val="75000"/>
                  </a:schemeClr>
                </a:solidFill>
              </a:rPr>
              <a:t>Pilot for Rashes</a:t>
            </a:r>
          </a:p>
          <a:p>
            <a:endParaRPr lang="en-GB" dirty="0">
              <a:solidFill>
                <a:schemeClr val="tx2">
                  <a:lumMod val="75000"/>
                </a:schemeClr>
              </a:solidFill>
            </a:endParaRPr>
          </a:p>
          <a:p>
            <a:endParaRPr lang="en-GB" dirty="0"/>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202469"/>
            <a:ext cx="1728192" cy="779980"/>
          </a:xfrm>
          <a:prstGeom prst="rect">
            <a:avLst/>
          </a:prstGeom>
        </p:spPr>
      </p:pic>
    </p:spTree>
    <p:extLst>
      <p:ext uri="{BB962C8B-B14F-4D97-AF65-F5344CB8AC3E}">
        <p14:creationId xmlns:p14="http://schemas.microsoft.com/office/powerpoint/2010/main" val="128778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497555" y="729160"/>
            <a:ext cx="7344816" cy="1323439"/>
          </a:xfrm>
          <a:prstGeom prst="rect">
            <a:avLst/>
          </a:prstGeom>
          <a:noFill/>
        </p:spPr>
        <p:txBody>
          <a:bodyPr wrap="square" rtlCol="0">
            <a:spAutoFit/>
          </a:bodyPr>
          <a:lstStyle/>
          <a:p>
            <a:r>
              <a:rPr lang="en-GB" sz="4000" dirty="0">
                <a:solidFill>
                  <a:srgbClr val="0070C0"/>
                </a:solidFill>
              </a:rPr>
              <a:t>High Quality Patient Care</a:t>
            </a:r>
          </a:p>
          <a:p>
            <a:r>
              <a:rPr lang="en-GB" sz="4000" dirty="0">
                <a:solidFill>
                  <a:srgbClr val="0070C0"/>
                </a:solidFill>
              </a:rPr>
              <a:t>Results in Measurable outcomes  </a:t>
            </a:r>
            <a:endParaRPr lang="en-GB" sz="4000" dirty="0"/>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229512" y="1318872"/>
            <a:ext cx="1240059" cy="14401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E17C9F52-41FB-49F5-8D43-9DF42028551D}"/>
              </a:ext>
            </a:extLst>
          </p:cNvPr>
          <p:cNvSpPr txBox="1"/>
          <p:nvPr/>
        </p:nvSpPr>
        <p:spPr>
          <a:xfrm>
            <a:off x="323530" y="2132856"/>
            <a:ext cx="8165720" cy="3693319"/>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2">
                    <a:lumMod val="75000"/>
                  </a:schemeClr>
                </a:solidFill>
              </a:rPr>
              <a:t>Access to specialist Dermatology advice within 1 working day </a:t>
            </a:r>
          </a:p>
          <a:p>
            <a:pPr marL="285750" indent="-285750">
              <a:buFont typeface="Arial" panose="020B0604020202020204" pitchFamily="34" charset="0"/>
              <a:buChar char="•"/>
            </a:pPr>
            <a:r>
              <a:rPr lang="en-GB" dirty="0">
                <a:solidFill>
                  <a:schemeClr val="tx2">
                    <a:lumMod val="75000"/>
                  </a:schemeClr>
                </a:solidFill>
              </a:rPr>
              <a:t>Individualised self management</a:t>
            </a:r>
          </a:p>
          <a:p>
            <a:pPr marL="285750" indent="-285750">
              <a:buFont typeface="Arial" panose="020B0604020202020204" pitchFamily="34" charset="0"/>
              <a:buChar char="•"/>
            </a:pPr>
            <a:r>
              <a:rPr lang="en-GB" dirty="0">
                <a:solidFill>
                  <a:schemeClr val="tx2">
                    <a:lumMod val="75000"/>
                  </a:schemeClr>
                </a:solidFill>
              </a:rPr>
              <a:t>Improved Skin Cancer Outcomes 10%</a:t>
            </a:r>
            <a:r>
              <a:rPr lang="en-GB" b="1" dirty="0">
                <a:solidFill>
                  <a:schemeClr val="tx2">
                    <a:lumMod val="75000"/>
                  </a:schemeClr>
                </a:solidFill>
              </a:rPr>
              <a:t> </a:t>
            </a:r>
            <a:r>
              <a:rPr lang="en-GB" dirty="0">
                <a:solidFill>
                  <a:schemeClr val="tx2">
                    <a:lumMod val="75000"/>
                  </a:schemeClr>
                </a:solidFill>
              </a:rPr>
              <a:t>of referrals escalated to an urgent suspected cancer pathway reducing referral to treatment (RTT) times by 88 days</a:t>
            </a:r>
          </a:p>
          <a:p>
            <a:pPr marL="285750" indent="-285750">
              <a:buFont typeface="Arial" panose="020B0604020202020204" pitchFamily="34" charset="0"/>
              <a:buChar char="•"/>
            </a:pPr>
            <a:endParaRPr lang="en-GB" dirty="0">
              <a:solidFill>
                <a:schemeClr val="tx2">
                  <a:lumMod val="75000"/>
                </a:schemeClr>
              </a:solidFill>
            </a:endParaRPr>
          </a:p>
          <a:p>
            <a:endParaRPr lang="en-GB" dirty="0">
              <a:solidFill>
                <a:schemeClr val="tx2">
                  <a:lumMod val="75000"/>
                </a:schemeClr>
              </a:solidFill>
            </a:endParaRPr>
          </a:p>
          <a:p>
            <a:pPr marL="285750" indent="-285750">
              <a:buFont typeface="Arial" panose="020B0604020202020204" pitchFamily="34" charset="0"/>
              <a:buChar char="•"/>
            </a:pPr>
            <a:r>
              <a:rPr lang="en-GB" dirty="0">
                <a:solidFill>
                  <a:schemeClr val="tx2">
                    <a:lumMod val="75000"/>
                  </a:schemeClr>
                </a:solidFill>
              </a:rPr>
              <a:t>Over 65% of patients have been successfully managed in Primary care without the need for onward referral</a:t>
            </a:r>
          </a:p>
          <a:p>
            <a:pPr marL="285750" indent="-285750">
              <a:buFont typeface="Arial" panose="020B0604020202020204" pitchFamily="34" charset="0"/>
              <a:buChar char="•"/>
            </a:pPr>
            <a:r>
              <a:rPr lang="en-GB" dirty="0">
                <a:solidFill>
                  <a:schemeClr val="tx2">
                    <a:lumMod val="75000"/>
                  </a:schemeClr>
                </a:solidFill>
              </a:rPr>
              <a:t>This represents an NHS saving of 69% for each patient</a:t>
            </a:r>
          </a:p>
          <a:p>
            <a:pPr marL="285750" indent="-285750">
              <a:buFont typeface="Arial" panose="020B0604020202020204" pitchFamily="34" charset="0"/>
              <a:buChar char="•"/>
            </a:pPr>
            <a:r>
              <a:rPr lang="en-GB" dirty="0">
                <a:solidFill>
                  <a:schemeClr val="tx2">
                    <a:lumMod val="75000"/>
                  </a:schemeClr>
                </a:solidFill>
              </a:rPr>
              <a:t>CCG have reported a £388,000.00 reduction in Surrey Downs Dermatology spend compared to last year, with an out-turn in 2018/19 predicted to exceed this figure</a:t>
            </a:r>
          </a:p>
          <a:p>
            <a:pPr marL="285750" indent="-285750">
              <a:buFont typeface="Arial" panose="020B0604020202020204" pitchFamily="34" charset="0"/>
              <a:buChar char="•"/>
            </a:pPr>
            <a:r>
              <a:rPr lang="en-GB" dirty="0">
                <a:solidFill>
                  <a:schemeClr val="tx2">
                    <a:lumMod val="75000"/>
                  </a:schemeClr>
                </a:solidFill>
              </a:rPr>
              <a:t>Winner of HSJ improving care with technology award 2017 </a:t>
            </a:r>
            <a:endParaRPr lang="en-GB" dirty="0"/>
          </a:p>
          <a:p>
            <a:endParaRPr lang="en-GB" dirty="0"/>
          </a:p>
        </p:txBody>
      </p:sp>
      <p:pic>
        <p:nvPicPr>
          <p:cNvPr id="12" name="Picture 2" descr="Related image">
            <a:extLst>
              <a:ext uri="{FF2B5EF4-FFF2-40B4-BE49-F238E27FC236}">
                <a16:creationId xmlns:a16="http://schemas.microsoft.com/office/drawing/2014/main" id="{F8C70462-9E20-4BFC-A202-9DA34A0A9CD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1397" y="1027828"/>
            <a:ext cx="1533122" cy="10247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N:\Communitas Clinics\Marketing\Logos\NHS Surrey Dowbs CCG Logo_RGB.bm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76256" y="178061"/>
            <a:ext cx="1891436" cy="71849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783" y="120928"/>
            <a:ext cx="1440160" cy="649983"/>
          </a:xfrm>
          <a:prstGeom prst="rect">
            <a:avLst/>
          </a:prstGeom>
        </p:spPr>
      </p:pic>
    </p:spTree>
    <p:extLst>
      <p:ext uri="{BB962C8B-B14F-4D97-AF65-F5344CB8AC3E}">
        <p14:creationId xmlns:p14="http://schemas.microsoft.com/office/powerpoint/2010/main" val="209555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497555" y="729160"/>
            <a:ext cx="7344816" cy="1323439"/>
          </a:xfrm>
          <a:prstGeom prst="rect">
            <a:avLst/>
          </a:prstGeom>
          <a:noFill/>
        </p:spPr>
        <p:txBody>
          <a:bodyPr wrap="square" rtlCol="0">
            <a:spAutoFit/>
          </a:bodyPr>
          <a:lstStyle/>
          <a:p>
            <a:r>
              <a:rPr lang="en-GB" sz="4000" dirty="0">
                <a:solidFill>
                  <a:srgbClr val="0070C0"/>
                </a:solidFill>
              </a:rPr>
              <a:t>Measurable outcomes – </a:t>
            </a:r>
          </a:p>
          <a:p>
            <a:r>
              <a:rPr lang="en-GB" sz="4000" dirty="0">
                <a:solidFill>
                  <a:srgbClr val="0070C0"/>
                </a:solidFill>
              </a:rPr>
              <a:t>Satisfaction  </a:t>
            </a:r>
            <a:endParaRPr lang="en-GB" sz="4000" dirty="0"/>
          </a:p>
        </p:txBody>
      </p:sp>
      <p:pic>
        <p:nvPicPr>
          <p:cNvPr id="6148"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4" name="Snip and Round Single Corner Rectangle 13"/>
          <p:cNvSpPr/>
          <p:nvPr/>
        </p:nvSpPr>
        <p:spPr>
          <a:xfrm rot="16200000">
            <a:off x="-229512" y="1318872"/>
            <a:ext cx="1240059" cy="14401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E17C9F52-41FB-49F5-8D43-9DF42028551D}"/>
              </a:ext>
            </a:extLst>
          </p:cNvPr>
          <p:cNvSpPr txBox="1"/>
          <p:nvPr/>
        </p:nvSpPr>
        <p:spPr>
          <a:xfrm>
            <a:off x="323530" y="2132856"/>
            <a:ext cx="8165720" cy="646331"/>
          </a:xfrm>
          <a:prstGeom prst="rect">
            <a:avLst/>
          </a:prstGeom>
          <a:noFill/>
        </p:spPr>
        <p:txBody>
          <a:bodyPr wrap="square" rtlCol="0">
            <a:spAutoFit/>
          </a:bodyPr>
          <a:lstStyle/>
          <a:p>
            <a:pPr marL="285750" indent="-285750">
              <a:buFont typeface="Arial" panose="020B0604020202020204" pitchFamily="34" charset="0"/>
              <a:buChar char="•"/>
            </a:pPr>
            <a:r>
              <a:rPr lang="en-GB" dirty="0"/>
              <a:t>Patient Satisfaction consistently 98% positive </a:t>
            </a:r>
          </a:p>
          <a:p>
            <a:endParaRPr lang="en-GB" dirty="0"/>
          </a:p>
        </p:txBody>
      </p:sp>
      <p:pic>
        <p:nvPicPr>
          <p:cNvPr id="12" name="Picture 2" descr="Related image">
            <a:extLst>
              <a:ext uri="{FF2B5EF4-FFF2-40B4-BE49-F238E27FC236}">
                <a16:creationId xmlns:a16="http://schemas.microsoft.com/office/drawing/2014/main" id="{F8C70462-9E20-4BFC-A202-9DA34A0A9CD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1397" y="1027828"/>
            <a:ext cx="1533122" cy="10247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N:\Communitas Clinics\Marketing\Logos\NHS Surrey Dowbs CCG Logo_RGB.bm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76256" y="178061"/>
            <a:ext cx="1891436" cy="71849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ular Callout 1"/>
          <p:cNvSpPr/>
          <p:nvPr/>
        </p:nvSpPr>
        <p:spPr>
          <a:xfrm>
            <a:off x="683568" y="2564904"/>
            <a:ext cx="1728192" cy="344361"/>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83568" y="2564904"/>
            <a:ext cx="2952328" cy="246221"/>
          </a:xfrm>
          <a:prstGeom prst="rect">
            <a:avLst/>
          </a:prstGeom>
          <a:noFill/>
        </p:spPr>
        <p:txBody>
          <a:bodyPr wrap="square" rtlCol="0">
            <a:spAutoFit/>
          </a:bodyPr>
          <a:lstStyle/>
          <a:p>
            <a:r>
              <a:rPr lang="en-GB" sz="1000" dirty="0"/>
              <a:t>Speedy service - Excellent :-)</a:t>
            </a:r>
          </a:p>
        </p:txBody>
      </p:sp>
      <p:sp>
        <p:nvSpPr>
          <p:cNvPr id="15" name="Rectangular Callout 14"/>
          <p:cNvSpPr/>
          <p:nvPr/>
        </p:nvSpPr>
        <p:spPr>
          <a:xfrm>
            <a:off x="2555776" y="2556540"/>
            <a:ext cx="2952328" cy="800451"/>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2582239"/>
            <a:ext cx="2952328" cy="707886"/>
          </a:xfrm>
          <a:prstGeom prst="rect">
            <a:avLst/>
          </a:prstGeom>
          <a:noFill/>
        </p:spPr>
        <p:txBody>
          <a:bodyPr wrap="square" rtlCol="0">
            <a:spAutoFit/>
          </a:bodyPr>
          <a:lstStyle/>
          <a:p>
            <a:r>
              <a:rPr lang="en-GB" sz="1000" dirty="0"/>
              <a:t>So quick and informative - so much better than visiting </a:t>
            </a:r>
            <a:r>
              <a:rPr lang="en-GB" sz="1000" dirty="0" err="1"/>
              <a:t>theMy</a:t>
            </a:r>
            <a:r>
              <a:rPr lang="en-GB" sz="1000" dirty="0"/>
              <a:t> knowledge has been significantly enhanced hospital So quick and informative - so much better than visiting the hospital </a:t>
            </a:r>
          </a:p>
        </p:txBody>
      </p:sp>
      <p:sp>
        <p:nvSpPr>
          <p:cNvPr id="18" name="TextBox 17"/>
          <p:cNvSpPr txBox="1"/>
          <p:nvPr/>
        </p:nvSpPr>
        <p:spPr>
          <a:xfrm>
            <a:off x="5627204" y="2575351"/>
            <a:ext cx="2952328" cy="400110"/>
          </a:xfrm>
          <a:prstGeom prst="rect">
            <a:avLst/>
          </a:prstGeom>
          <a:noFill/>
        </p:spPr>
        <p:txBody>
          <a:bodyPr wrap="square" rtlCol="0">
            <a:spAutoFit/>
          </a:bodyPr>
          <a:lstStyle/>
          <a:p>
            <a:r>
              <a:rPr lang="en-GB" sz="1000" dirty="0"/>
              <a:t>Put my mind at rest – Fantastic – all in one appointment </a:t>
            </a:r>
          </a:p>
        </p:txBody>
      </p:sp>
      <p:sp>
        <p:nvSpPr>
          <p:cNvPr id="20" name="Rectangular Callout 19"/>
          <p:cNvSpPr/>
          <p:nvPr/>
        </p:nvSpPr>
        <p:spPr>
          <a:xfrm>
            <a:off x="5653204" y="2575351"/>
            <a:ext cx="2375179" cy="493609"/>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E17C9F52-41FB-49F5-8D43-9DF42028551D}"/>
              </a:ext>
            </a:extLst>
          </p:cNvPr>
          <p:cNvSpPr txBox="1"/>
          <p:nvPr/>
        </p:nvSpPr>
        <p:spPr>
          <a:xfrm>
            <a:off x="413812" y="3501008"/>
            <a:ext cx="8165720" cy="1477328"/>
          </a:xfrm>
          <a:prstGeom prst="rect">
            <a:avLst/>
          </a:prstGeom>
          <a:noFill/>
        </p:spPr>
        <p:txBody>
          <a:bodyPr wrap="square" rtlCol="0">
            <a:spAutoFit/>
          </a:bodyPr>
          <a:lstStyle/>
          <a:p>
            <a:pPr marL="285750" indent="-285750">
              <a:buFont typeface="Arial" panose="020B0604020202020204" pitchFamily="34" charset="0"/>
              <a:buChar char="•"/>
            </a:pPr>
            <a:r>
              <a:rPr lang="en-GB" dirty="0"/>
              <a:t>GP Satisfaction consistently - 98% positive</a:t>
            </a:r>
          </a:p>
          <a:p>
            <a:pPr lvl="1"/>
            <a:r>
              <a:rPr lang="en-GB" dirty="0"/>
              <a:t>- 99% said ‘The service supports me in diagnosing and managing my patients’</a:t>
            </a:r>
          </a:p>
          <a:p>
            <a:pPr marL="742950" lvl="1" indent="-285750">
              <a:buFontTx/>
              <a:buChar char="-"/>
            </a:pPr>
            <a:r>
              <a:rPr lang="en-GB" dirty="0"/>
              <a:t>97% said ‘Management of my patients is improved’ </a:t>
            </a:r>
          </a:p>
          <a:p>
            <a:pPr marL="742950" lvl="1" indent="-285750">
              <a:buFontTx/>
              <a:buChar char="-"/>
            </a:pPr>
            <a:r>
              <a:rPr lang="en-GB" dirty="0"/>
              <a:t>78% said ‘My knowledge has been significantly enhanced’</a:t>
            </a:r>
          </a:p>
          <a:p>
            <a:endParaRPr lang="en-GB" dirty="0"/>
          </a:p>
        </p:txBody>
      </p:sp>
      <p:sp>
        <p:nvSpPr>
          <p:cNvPr id="23" name="Rectangular Callout 22"/>
          <p:cNvSpPr/>
          <p:nvPr/>
        </p:nvSpPr>
        <p:spPr>
          <a:xfrm>
            <a:off x="723715" y="4806155"/>
            <a:ext cx="1728192" cy="400110"/>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827584" y="4806155"/>
            <a:ext cx="1584176" cy="400110"/>
          </a:xfrm>
          <a:prstGeom prst="rect">
            <a:avLst/>
          </a:prstGeom>
          <a:noFill/>
        </p:spPr>
        <p:txBody>
          <a:bodyPr wrap="square" rtlCol="0">
            <a:spAutoFit/>
          </a:bodyPr>
          <a:lstStyle/>
          <a:p>
            <a:r>
              <a:rPr lang="en-GB" sz="1000" dirty="0"/>
              <a:t>Really helpful, efficient service</a:t>
            </a:r>
          </a:p>
        </p:txBody>
      </p:sp>
      <p:sp>
        <p:nvSpPr>
          <p:cNvPr id="24" name="Rectangular Callout 23"/>
          <p:cNvSpPr/>
          <p:nvPr/>
        </p:nvSpPr>
        <p:spPr>
          <a:xfrm>
            <a:off x="2604306" y="4806154"/>
            <a:ext cx="2425797" cy="639069"/>
          </a:xfrm>
          <a:prstGeom prst="wedge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2604305" y="4806155"/>
            <a:ext cx="2425797" cy="553998"/>
          </a:xfrm>
          <a:prstGeom prst="rect">
            <a:avLst/>
          </a:prstGeom>
          <a:noFill/>
        </p:spPr>
        <p:txBody>
          <a:bodyPr wrap="square" rtlCol="0">
            <a:spAutoFit/>
          </a:bodyPr>
          <a:lstStyle/>
          <a:p>
            <a:r>
              <a:rPr lang="en-GB" sz="1000" dirty="0"/>
              <a:t>Has really helped my dermatology knowledge – the reflective learning is invaluable</a:t>
            </a:r>
          </a:p>
        </p:txBody>
      </p:sp>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04" y="116573"/>
            <a:ext cx="1728192" cy="779980"/>
          </a:xfrm>
          <a:prstGeom prst="rect">
            <a:avLst/>
          </a:prstGeom>
        </p:spPr>
      </p:pic>
    </p:spTree>
    <p:extLst>
      <p:ext uri="{BB962C8B-B14F-4D97-AF65-F5344CB8AC3E}">
        <p14:creationId xmlns:p14="http://schemas.microsoft.com/office/powerpoint/2010/main" val="2250560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001881"/>
            <a:ext cx="7772400" cy="842944"/>
          </a:xfrm>
        </p:spPr>
        <p:txBody>
          <a:bodyPr>
            <a:normAutofit fontScale="90000"/>
          </a:bodyPr>
          <a:lstStyle/>
          <a:p>
            <a:br>
              <a:rPr lang="en-GB" dirty="0"/>
            </a:br>
            <a:br>
              <a:rPr lang="en-GB" dirty="0"/>
            </a:br>
            <a:endParaRPr lang="en-GB" dirty="0"/>
          </a:p>
        </p:txBody>
      </p:sp>
      <p:sp>
        <p:nvSpPr>
          <p:cNvPr id="9" name="Right Triangle 8"/>
          <p:cNvSpPr/>
          <p:nvPr/>
        </p:nvSpPr>
        <p:spPr>
          <a:xfrm>
            <a:off x="0" y="6093294"/>
            <a:ext cx="2846077" cy="776115"/>
          </a:xfrm>
          <a:prstGeom prst="rtTriangle">
            <a:avLst/>
          </a:prstGeom>
          <a:solidFill>
            <a:srgbClr val="E600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Triangle 10"/>
          <p:cNvSpPr/>
          <p:nvPr/>
        </p:nvSpPr>
        <p:spPr>
          <a:xfrm rot="16200000">
            <a:off x="4636610" y="2372894"/>
            <a:ext cx="786989" cy="8227791"/>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2589337" y="2420145"/>
            <a:ext cx="3341856" cy="1908215"/>
          </a:xfrm>
          <a:prstGeom prst="rect">
            <a:avLst/>
          </a:prstGeom>
          <a:noFill/>
        </p:spPr>
        <p:txBody>
          <a:bodyPr wrap="square" rtlCol="0">
            <a:spAutoFit/>
          </a:bodyPr>
          <a:lstStyle/>
          <a:p>
            <a:r>
              <a:rPr lang="en-GB" sz="5800">
                <a:solidFill>
                  <a:srgbClr val="0070C0"/>
                </a:solidFill>
              </a:rPr>
              <a:t>Thank you</a:t>
            </a:r>
            <a:endParaRPr lang="en-GB" sz="5800" dirty="0">
              <a:solidFill>
                <a:srgbClr val="0070C0"/>
              </a:solidFill>
            </a:endParaRPr>
          </a:p>
          <a:p>
            <a:r>
              <a:rPr lang="en-GB" sz="6000" dirty="0">
                <a:solidFill>
                  <a:srgbClr val="0070C0"/>
                </a:solidFill>
              </a:rPr>
              <a:t>	</a:t>
            </a:r>
          </a:p>
        </p:txBody>
      </p:sp>
      <p:sp>
        <p:nvSpPr>
          <p:cNvPr id="13" name="Snip and Round Single Corner Rectangle 12"/>
          <p:cNvSpPr/>
          <p:nvPr/>
        </p:nvSpPr>
        <p:spPr>
          <a:xfrm rot="5400000">
            <a:off x="5845041" y="2976902"/>
            <a:ext cx="1257528" cy="144016"/>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4" descr="N:\Communitas Clinics\Marketing\Dementia Friends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7886" y="6287006"/>
            <a:ext cx="1354634" cy="560399"/>
          </a:xfrm>
          <a:prstGeom prst="rect">
            <a:avLst/>
          </a:prstGeom>
          <a:noFill/>
          <a:extLst>
            <a:ext uri="{909E8E84-426E-40DD-AFC4-6F175D3DCCD1}">
              <a14:hiddenFill xmlns:a14="http://schemas.microsoft.com/office/drawing/2010/main">
                <a:solidFill>
                  <a:srgbClr val="FFFFFF"/>
                </a:solidFill>
              </a14:hiddenFill>
            </a:ext>
          </a:extLst>
        </p:spPr>
      </p:pic>
      <p:sp>
        <p:nvSpPr>
          <p:cNvPr id="12" name="Snip and Round Single Corner Rectangle 11"/>
          <p:cNvSpPr/>
          <p:nvPr/>
        </p:nvSpPr>
        <p:spPr>
          <a:xfrm rot="16200000">
            <a:off x="1591625" y="2976902"/>
            <a:ext cx="1257528" cy="144016"/>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02469"/>
            <a:ext cx="1728192" cy="779980"/>
          </a:xfrm>
          <a:prstGeom prst="rect">
            <a:avLst/>
          </a:prstGeom>
        </p:spPr>
      </p:pic>
    </p:spTree>
    <p:extLst>
      <p:ext uri="{BB962C8B-B14F-4D97-AF65-F5344CB8AC3E}">
        <p14:creationId xmlns:p14="http://schemas.microsoft.com/office/powerpoint/2010/main" val="2561099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7677</TotalTime>
  <Words>1338</Words>
  <Application>Microsoft Office PowerPoint</Application>
  <PresentationFormat>On-screen Show (4:3)</PresentationFormat>
  <Paragraphs>107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   Community Clinics  Teledermoscopy Service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SL 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Barking and Dagenham CCG Community Dermatology Service</dc:title>
  <dc:creator>Anna Bernard</dc:creator>
  <cp:lastModifiedBy>Emily Davis</cp:lastModifiedBy>
  <cp:revision>61</cp:revision>
  <cp:lastPrinted>2017-10-02T15:06:09Z</cp:lastPrinted>
  <dcterms:created xsi:type="dcterms:W3CDTF">2016-04-28T10:33:34Z</dcterms:created>
  <dcterms:modified xsi:type="dcterms:W3CDTF">2018-08-14T11:01:39Z</dcterms:modified>
</cp:coreProperties>
</file>